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8"/>
  </p:notesMasterIdLst>
  <p:handoutMasterIdLst>
    <p:handoutMasterId r:id="rId19"/>
  </p:handoutMasterIdLst>
  <p:sldIdLst>
    <p:sldId id="256" r:id="rId4"/>
    <p:sldId id="257" r:id="rId5"/>
    <p:sldId id="258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solidFill>
                <a:srgbClr val="2C3E50"/>
              </a:solidFill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solidFill>
                <a:srgbClr val="2C3E50"/>
              </a:solidFill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solidFill>
                <a:srgbClr val="2C3E50"/>
              </a:solidFill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48830793-D246-4183-AD6A-5C09203E1A14}" type="slidenum">
              <a:t>‹#›</a:t>
            </a:fld>
            <a:endParaRPr lang="en-US" sz="1400" b="0" i="0" u="none" strike="noStrike" kern="1200" cap="none">
              <a:ln>
                <a:noFill/>
              </a:ln>
              <a:solidFill>
                <a:srgbClr val="2C3E50"/>
              </a:solidFill>
              <a:latin typeface="Source Sans Pro" pitchFamily="34"/>
              <a:ea typeface="Segoe UI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50785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b="1" kern="1200">
                <a:solidFill>
                  <a:srgbClr val="FFFFFF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b="1" kern="1200">
                <a:solidFill>
                  <a:srgbClr val="FFFFFF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b="1" kern="1200">
                <a:solidFill>
                  <a:srgbClr val="FFFFFF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b="1" kern="1200">
                <a:solidFill>
                  <a:srgbClr val="FFFFFF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fld id="{09356C84-0ABD-44A1-B2CF-246D3B6E310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45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latin typeface="Source Sans Pro" pitchFamily="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295FDD6-420B-429D-AF71-DED9DEA9A526}" type="slidenum">
              <a:t>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8000" cy="4811040"/>
          </a:xfrm>
        </p:spPr>
        <p:txBody>
          <a:bodyPr vert="horz">
            <a:spAutoFit/>
          </a:bodyPr>
          <a:lstStyle/>
          <a:p>
            <a:pPr rtl="0"/>
            <a:endParaRPr lang="en-US">
              <a:solidFill>
                <a:srgbClr val="2C3E5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8DB5DF4-989C-47CD-8335-01581D8B5145}" type="slidenum">
              <a:t>10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8000" cy="4811040"/>
          </a:xfrm>
        </p:spPr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90295AF-4951-47E7-922D-1F259F80EE2F}" type="slidenum">
              <a:t>11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8000" cy="4811040"/>
          </a:xfrm>
        </p:spPr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45D151E-4076-4E16-806A-B811B5041460}" type="slidenum">
              <a:t>12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8000" cy="4811040"/>
          </a:xfrm>
        </p:spPr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AA2936B-B2EE-49A9-B18B-D7D5DAF5E59F}" type="slidenum">
              <a:t>13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8000" cy="4811040"/>
          </a:xfrm>
        </p:spPr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314A2FE-51D9-4727-9C1C-AF68EE7B4E8F}" type="slidenum">
              <a:t>14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8000" cy="4811040"/>
          </a:xfrm>
        </p:spPr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17FD9AF-A822-4DE9-9104-2567E56F04F6}" type="slidenum">
              <a:t>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8000" cy="4811040"/>
          </a:xfrm>
        </p:spPr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411CE2C-C57B-414C-9D91-053A04C3019C}" type="slidenum">
              <a:t>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8000" cy="4811040"/>
          </a:xfrm>
        </p:spPr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C0651C0-EDE3-4ACD-B560-6463B57B4342}" type="slidenum">
              <a:t>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8000" cy="4811040"/>
          </a:xfrm>
        </p:spPr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3BAED1F-8F87-4EB3-AC4A-CF7828102E16}" type="slidenum">
              <a:t>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8000" cy="4811040"/>
          </a:xfrm>
        </p:spPr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4697F46-E4A4-49CB-84A1-2E8945D1BA88}" type="slidenum">
              <a:t>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8000" cy="4811040"/>
          </a:xfrm>
        </p:spPr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D0B2D86-3E48-4480-B3FA-75A02C2ACC22}" type="slidenum">
              <a:t>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8000" cy="4811040"/>
          </a:xfrm>
        </p:spPr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3569474-3DA2-4509-8F6D-FA127B38E8C2}" type="slidenum">
              <a:t>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8000" cy="4811040"/>
          </a:xfrm>
        </p:spPr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E201B7C-B954-4251-904E-2CA969214FED}" type="slidenum">
              <a:t>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8000" cy="4811040"/>
          </a:xfrm>
        </p:spPr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2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5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80288" y="225425"/>
            <a:ext cx="2339975" cy="50403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0363" y="225425"/>
            <a:ext cx="6867525" cy="504031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9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B42537-A5BA-49A1-96D0-D25091173B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28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755E99-9EC1-488F-A53C-C413A7DA5E3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872C9F-72E1-47C1-B4E4-ACE997CE7D9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248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3" y="3914775"/>
            <a:ext cx="4603750" cy="14859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6513" y="3914775"/>
            <a:ext cx="4603750" cy="14859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7FB4967-ED5E-4271-8EC8-2BB6CD1DCA8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04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DAC7D60-E6AE-4B4A-B521-AC72D2F880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11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685E9DC-3EEA-48A8-9099-287AD8F3DC1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44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A6D105E-E507-46E7-8367-95177D90B3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5089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B9D67C-6401-4085-A068-31DA096A0FD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7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593F33-12F0-4566-A7F8-E3B7B41EE4D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800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6A52E8C-AB5E-424C-8485-E5AC8ECEF02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032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80288" y="2835275"/>
            <a:ext cx="2339975" cy="256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0363" y="2835275"/>
            <a:ext cx="6867525" cy="25654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B27E703-A5D9-4928-817C-617749CC9D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58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15D5D35-9705-4D5A-8778-2EC20CA7AB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58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89A0230-D4AE-467E-A231-2C8881B9276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427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3AD5649-8835-4FE1-B022-7DAA3868201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369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19475" y="3240088"/>
            <a:ext cx="3073400" cy="16192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5275" y="3240088"/>
            <a:ext cx="3074988" cy="16192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0903E6-FE8A-4AF9-9AFB-92001A9540F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475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91466A6-0BE2-48D8-A510-87AB16E46EE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376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5ED33A-4EE5-47D3-8328-9FA0E891B2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253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21A548-0250-43FE-8018-3413817866F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50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7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9EA4EB-CEEF-4ACB-8771-CA2633C3D4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4420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A5D05B1-6F26-4D03-AC2D-EC6DABD17BA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816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64F98EA-D62F-48BD-B09A-2829DA9547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544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6075" y="1484313"/>
            <a:ext cx="1754188" cy="33750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338" y="1484313"/>
            <a:ext cx="5113337" cy="33750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3743AB5-D90E-41CD-BF04-6467011DB76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2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3" y="1484313"/>
            <a:ext cx="4603750" cy="37814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6513" y="1484313"/>
            <a:ext cx="4603750" cy="37814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8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1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7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0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Move="1" noResize="1"/>
          </p:cNvSpPr>
          <p:nvPr/>
        </p:nvSpPr>
        <p:spPr>
          <a:xfrm>
            <a:off x="0" y="5400000"/>
            <a:ext cx="10080000" cy="2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solidFill>
                <a:srgbClr val="2C3E50"/>
              </a:solidFill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0" y="0"/>
            <a:ext cx="10080000" cy="1214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solidFill>
                <a:srgbClr val="2C3E50"/>
              </a:solidFill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4" name="Title Placeholder 3"/>
          <p:cNvSpPr txBox="1">
            <a:spLocks noGrp="1"/>
          </p:cNvSpPr>
          <p:nvPr>
            <p:ph type="title"/>
          </p:nvPr>
        </p:nvSpPr>
        <p:spPr>
          <a:xfrm>
            <a:off x="360000" y="225720"/>
            <a:ext cx="9360000" cy="7189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endParaRPr lang="en-US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1"/>
          </p:nvPr>
        </p:nvSpPr>
        <p:spPr>
          <a:xfrm>
            <a:off x="360000" y="1484999"/>
            <a:ext cx="9360000" cy="37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 txBox="1">
            <a:spLocks noGrp="1"/>
          </p:cNvSpPr>
          <p:nvPr>
            <p:ph type="dt" sz="half" idx="2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l" rtl="0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Footer Placeholder 6"/>
          <p:cNvSpPr txBox="1">
            <a:spLocks noGrp="1"/>
          </p:cNvSpPr>
          <p:nvPr>
            <p:ph type="ftr" sz="quarter" idx="3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9315000" y="5175000"/>
            <a:ext cx="450000" cy="45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 w="10800">
            <a:solidFill>
              <a:srgbClr val="1ABC9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solidFill>
                <a:srgbClr val="2C3E50"/>
              </a:solidFill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80000" y="5130000"/>
            <a:ext cx="720000" cy="5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 anchorCtr="0">
            <a:noAutofit/>
          </a:bodyPr>
          <a:lstStyle/>
          <a:p>
            <a:pPr lvl="0" algn="ctr" rtl="0" hangingPunct="0">
              <a:buNone/>
              <a:tabLst/>
            </a:pPr>
            <a:fld id="{DF9F395F-EC0E-4C26-AA29-0D3CF5D72488}" type="slidenum">
              <a:t>‹#›</a:t>
            </a:fld>
            <a:endParaRPr lang="en-US" sz="1800" b="1" kern="1200">
              <a:solidFill>
                <a:srgbClr val="FFFFFF"/>
              </a:solidFill>
              <a:latin typeface="Source Sans Pro Black" pitchFamily="34"/>
              <a:ea typeface="Segoe UI" pitchFamily="2"/>
              <a:cs typeface="Tahoma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hangingPunct="1">
        <a:tabLst/>
        <a:defRPr lang="en-US" sz="2700" b="1" i="0" u="none" strike="noStrike" kern="1200" cap="none">
          <a:ln>
            <a:noFill/>
          </a:ln>
          <a:solidFill>
            <a:srgbClr val="FFFFFF"/>
          </a:solidFill>
          <a:latin typeface="Source Sans Pro Black" pitchFamily="34"/>
        </a:defRPr>
      </a:lvl1pPr>
    </p:titleStyle>
    <p:bodyStyle>
      <a:lvl1pPr marL="0" marR="0" indent="0" hangingPunct="1">
        <a:spcBef>
          <a:spcPts val="0"/>
        </a:spcBef>
        <a:spcAft>
          <a:spcPts val="1057"/>
        </a:spcAft>
        <a:tabLst/>
        <a:defRPr lang="en-US" sz="2400" b="1" i="0" u="none" strike="noStrike" kern="1200" cap="none">
          <a:ln>
            <a:noFill/>
          </a:ln>
          <a:solidFill>
            <a:srgbClr val="2C3E50"/>
          </a:solidFill>
          <a:latin typeface="Source Sans Pro Semibold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solidFill>
                <a:srgbClr val="2C3E50"/>
              </a:solidFill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0" y="0"/>
            <a:ext cx="10080000" cy="378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ABC9C"/>
          </a:solidFill>
          <a:ln w="10800">
            <a:solidFill>
              <a:srgbClr val="1ABC9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solidFill>
                <a:srgbClr val="2C3E50"/>
              </a:solidFill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4" name="Title Placeholder 3"/>
          <p:cNvSpPr txBox="1">
            <a:spLocks noGrp="1"/>
          </p:cNvSpPr>
          <p:nvPr>
            <p:ph type="title"/>
          </p:nvPr>
        </p:nvSpPr>
        <p:spPr>
          <a:xfrm>
            <a:off x="360000" y="2835000"/>
            <a:ext cx="9360000" cy="7189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1">
            <a:noAutofit/>
          </a:bodyPr>
          <a:lstStyle/>
          <a:p>
            <a:endParaRPr lang="en-US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1"/>
          </p:nvPr>
        </p:nvSpPr>
        <p:spPr>
          <a:xfrm>
            <a:off x="360000" y="3915000"/>
            <a:ext cx="9360000" cy="1484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 txBox="1">
            <a:spLocks noGrp="1"/>
          </p:cNvSpPr>
          <p:nvPr>
            <p:ph type="dt" sz="half" idx="2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l" rtl="0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Footer Placeholder 6"/>
          <p:cNvSpPr txBox="1">
            <a:spLocks noGrp="1"/>
          </p:cNvSpPr>
          <p:nvPr>
            <p:ph type="ftr" sz="quarter" idx="3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7"/>
          <p:cNvSpPr txBox="1">
            <a:spLocks noGrp="1"/>
          </p:cNvSpPr>
          <p:nvPr>
            <p:ph type="sldNum" sz="quarter" idx="4"/>
          </p:nvPr>
        </p:nvSpPr>
        <p:spPr>
          <a:xfrm>
            <a:off x="9180000" y="5130000"/>
            <a:ext cx="720000" cy="5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lvl="0" algn="ctr" rtl="0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fld id="{D0783027-B45B-4EDE-A64E-E54075995F8D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hangingPunct="1">
        <a:lnSpc>
          <a:spcPct val="150000"/>
        </a:lnSpc>
        <a:tabLst/>
        <a:defRPr lang="en-US" sz="2700" b="1" i="0" u="none" strike="noStrike" kern="1200" cap="none">
          <a:ln>
            <a:noFill/>
          </a:ln>
          <a:solidFill>
            <a:srgbClr val="FFFFFF"/>
          </a:solidFill>
          <a:latin typeface="Source Sans Pro Black" pitchFamily="34"/>
        </a:defRPr>
      </a:lvl1pPr>
    </p:titleStyle>
    <p:bodyStyle>
      <a:lvl1pPr marL="0" marR="0" indent="0" algn="l" hangingPunct="1">
        <a:spcBef>
          <a:spcPts val="0"/>
        </a:spcBef>
        <a:spcAft>
          <a:spcPts val="655"/>
        </a:spcAft>
        <a:tabLst/>
        <a:defRPr lang="en-US" sz="1500" b="0" i="0" u="none" strike="noStrike" kern="1200" cap="none">
          <a:ln>
            <a:noFill/>
          </a:ln>
          <a:solidFill>
            <a:srgbClr val="FFFFFF"/>
          </a:solidFill>
          <a:latin typeface="Source Sans Pro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solidFill>
                <a:srgbClr val="2C3E50"/>
              </a:solidFill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2520000" y="1350000"/>
            <a:ext cx="5040000" cy="1890000"/>
          </a:xfrm>
          <a:custGeom>
            <a:avLst>
              <a:gd name="f0" fmla="val 3449"/>
              <a:gd name="f1" fmla="val 3951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+- 0 0 0"/>
              <a:gd name="f17" fmla="*/ f5 1 21600"/>
              <a:gd name="f18" fmla="*/ f6 1 21600"/>
              <a:gd name="f19" fmla="pin -2147483647 f0 2147483647"/>
              <a:gd name="f20" fmla="pin -2147483647 f1 2147483647"/>
              <a:gd name="f21" fmla="*/ f16 f2 1"/>
              <a:gd name="f22" fmla="+- f19 0 10800"/>
              <a:gd name="f23" fmla="+- f20 0 10800"/>
              <a:gd name="f24" fmla="+- f20 0 21600"/>
              <a:gd name="f25" fmla="+- f19 0 21600"/>
              <a:gd name="f26" fmla="val f19"/>
              <a:gd name="f27" fmla="val f20"/>
              <a:gd name="f28" fmla="*/ f19 f17 1"/>
              <a:gd name="f29" fmla="*/ f20 f18 1"/>
              <a:gd name="f30" fmla="*/ 0 f17 1"/>
              <a:gd name="f31" fmla="*/ 21600 f17 1"/>
              <a:gd name="f32" fmla="*/ 21600 f18 1"/>
              <a:gd name="f33" fmla="*/ 0 f18 1"/>
              <a:gd name="f34" fmla="*/ 10800 f17 1"/>
              <a:gd name="f35" fmla="*/ f21 1 f4"/>
              <a:gd name="f36" fmla="*/ 10800 f18 1"/>
              <a:gd name="f37" fmla="abs f22"/>
              <a:gd name="f38" fmla="abs f23"/>
              <a:gd name="f39" fmla="+- f35 0 f3"/>
              <a:gd name="f40" fmla="*/ f26 f17 1"/>
              <a:gd name="f41" fmla="*/ f27 f18 1"/>
              <a:gd name="f42" fmla="+- f37 0 f38"/>
              <a:gd name="f43" fmla="+- f38 0 f37"/>
              <a:gd name="f44" fmla="?: f23 f9 f42"/>
              <a:gd name="f45" fmla="?: f23 f42 f9"/>
              <a:gd name="f46" fmla="?: f22 f9 f43"/>
              <a:gd name="f47" fmla="?: f22 f43 f9"/>
              <a:gd name="f48" fmla="?: f19 f9 f44"/>
              <a:gd name="f49" fmla="?: f19 f9 f45"/>
              <a:gd name="f50" fmla="?: f24 f46 f9"/>
              <a:gd name="f51" fmla="?: f24 f47 f9"/>
              <a:gd name="f52" fmla="?: f25 f45 f9"/>
              <a:gd name="f53" fmla="?: f25 f44 f9"/>
              <a:gd name="f54" fmla="?: f20 f9 f47"/>
              <a:gd name="f55" fmla="?: f20 f9 f46"/>
              <a:gd name="f56" fmla="?: f48 f19 0"/>
              <a:gd name="f57" fmla="?: f48 f20 6280"/>
              <a:gd name="f58" fmla="?: f49 f19 0"/>
              <a:gd name="f59" fmla="?: f49 f20 15320"/>
              <a:gd name="f60" fmla="?: f50 f19 6280"/>
              <a:gd name="f61" fmla="?: f50 f20 21600"/>
              <a:gd name="f62" fmla="?: f51 f19 15320"/>
              <a:gd name="f63" fmla="?: f51 f20 21600"/>
              <a:gd name="f64" fmla="?: f52 f19 21600"/>
              <a:gd name="f65" fmla="?: f52 f20 15320"/>
              <a:gd name="f66" fmla="?: f53 f19 21600"/>
              <a:gd name="f67" fmla="?: f53 f20 6280"/>
              <a:gd name="f68" fmla="?: f54 f19 15320"/>
              <a:gd name="f69" fmla="?: f54 f20 0"/>
              <a:gd name="f70" fmla="?: f55 f19 6280"/>
              <a:gd name="f71" fmla="?: f55 f20 0"/>
            </a:gdLst>
            <a:ahLst>
              <a:ahXY gdRefX="f0" minX="f10" maxX="f11" gdRefY="f1" minY="f10" maxY="f11">
                <a:pos x="f28" y="f2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34" y="f33"/>
              </a:cxn>
              <a:cxn ang="f39">
                <a:pos x="f30" y="f36"/>
              </a:cxn>
              <a:cxn ang="f39">
                <a:pos x="f34" y="f32"/>
              </a:cxn>
              <a:cxn ang="f39">
                <a:pos x="f31" y="f36"/>
              </a:cxn>
              <a:cxn ang="f39">
                <a:pos x="f40" y="f41"/>
              </a:cxn>
            </a:cxnLst>
            <a:rect l="f30" t="f33" r="f31" b="f32"/>
            <a:pathLst>
              <a:path w="21600" h="21600">
                <a:moveTo>
                  <a:pt x="f7" y="f7"/>
                </a:moveTo>
                <a:lnTo>
                  <a:pt x="f7" y="f12"/>
                </a:lnTo>
                <a:lnTo>
                  <a:pt x="f56" y="f57"/>
                </a:lnTo>
                <a:lnTo>
                  <a:pt x="f7" y="f13"/>
                </a:lnTo>
                <a:lnTo>
                  <a:pt x="f7" y="f14"/>
                </a:lnTo>
                <a:lnTo>
                  <a:pt x="f58" y="f59"/>
                </a:lnTo>
                <a:lnTo>
                  <a:pt x="f7" y="f15"/>
                </a:lnTo>
                <a:lnTo>
                  <a:pt x="f7" y="f8"/>
                </a:lnTo>
                <a:lnTo>
                  <a:pt x="f12" y="f8"/>
                </a:lnTo>
                <a:lnTo>
                  <a:pt x="f60" y="f61"/>
                </a:lnTo>
                <a:lnTo>
                  <a:pt x="f13" y="f8"/>
                </a:lnTo>
                <a:lnTo>
                  <a:pt x="f14" y="f8"/>
                </a:lnTo>
                <a:lnTo>
                  <a:pt x="f62" y="f63"/>
                </a:lnTo>
                <a:lnTo>
                  <a:pt x="f15" y="f8"/>
                </a:lnTo>
                <a:lnTo>
                  <a:pt x="f8" y="f8"/>
                </a:lnTo>
                <a:lnTo>
                  <a:pt x="f8" y="f15"/>
                </a:lnTo>
                <a:lnTo>
                  <a:pt x="f64" y="f65"/>
                </a:lnTo>
                <a:lnTo>
                  <a:pt x="f8" y="f14"/>
                </a:lnTo>
                <a:lnTo>
                  <a:pt x="f8" y="f13"/>
                </a:lnTo>
                <a:lnTo>
                  <a:pt x="f66" y="f67"/>
                </a:lnTo>
                <a:lnTo>
                  <a:pt x="f8" y="f12"/>
                </a:lnTo>
                <a:lnTo>
                  <a:pt x="f8" y="f7"/>
                </a:lnTo>
                <a:lnTo>
                  <a:pt x="f15" y="f7"/>
                </a:lnTo>
                <a:lnTo>
                  <a:pt x="f68" y="f69"/>
                </a:lnTo>
                <a:lnTo>
                  <a:pt x="f14" y="f7"/>
                </a:lnTo>
                <a:lnTo>
                  <a:pt x="f13" y="f7"/>
                </a:lnTo>
                <a:lnTo>
                  <a:pt x="f70" y="f71"/>
                </a:lnTo>
                <a:lnTo>
                  <a:pt x="f12" y="f7"/>
                </a:lnTo>
                <a:lnTo>
                  <a:pt x="f7" y="f7"/>
                </a:lnTo>
                <a:close/>
              </a:path>
            </a:pathLst>
          </a:custGeom>
          <a:solidFill>
            <a:srgbClr val="FFFFFF"/>
          </a:solidFill>
          <a:ln w="72000">
            <a:solidFill>
              <a:srgbClr val="1ABC9C"/>
            </a:solidFill>
            <a:prstDash val="solid"/>
          </a:ln>
        </p:spPr>
        <p:txBody>
          <a:bodyPr wrap="none" lIns="120600" tIns="75600" rIns="120600" bIns="75600" anchor="ctr" anchorCtr="0" compatLnSpc="0">
            <a:noAutofit/>
          </a:bodyPr>
          <a:lstStyle/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solidFill>
                <a:srgbClr val="2C3E50"/>
              </a:solidFill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4" name="Title Placeholder 3"/>
          <p:cNvSpPr txBox="1">
            <a:spLocks noGrp="1"/>
          </p:cNvSpPr>
          <p:nvPr>
            <p:ph type="title"/>
          </p:nvPr>
        </p:nvSpPr>
        <p:spPr>
          <a:xfrm>
            <a:off x="2700000" y="1484999"/>
            <a:ext cx="4680000" cy="162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1">
            <a:noAutofit/>
          </a:bodyPr>
          <a:lstStyle/>
          <a:p>
            <a:endParaRPr lang="en-US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1"/>
          </p:nvPr>
        </p:nvSpPr>
        <p:spPr>
          <a:xfrm>
            <a:off x="3420000" y="3240000"/>
            <a:ext cx="6300000" cy="16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 txBox="1">
            <a:spLocks noGrp="1"/>
          </p:cNvSpPr>
          <p:nvPr>
            <p:ph type="dt" sz="half" idx="2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l" rtl="0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Footer Placeholder 6"/>
          <p:cNvSpPr txBox="1">
            <a:spLocks noGrp="1"/>
          </p:cNvSpPr>
          <p:nvPr>
            <p:ph type="ftr" sz="quarter" idx="3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7"/>
          <p:cNvSpPr txBox="1">
            <a:spLocks noGrp="1"/>
          </p:cNvSpPr>
          <p:nvPr>
            <p:ph type="sldNum" sz="quarter" idx="4"/>
          </p:nvPr>
        </p:nvSpPr>
        <p:spPr>
          <a:xfrm>
            <a:off x="9180000" y="5130000"/>
            <a:ext cx="720000" cy="5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lvl="0" algn="ctr" rtl="0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fld id="{54C08447-9024-44DF-A737-B1371E135AD4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hangingPunct="1">
        <a:lnSpc>
          <a:spcPct val="100000"/>
        </a:lnSpc>
        <a:tabLst/>
        <a:defRPr lang="en-US" sz="2700" b="1" i="0" u="none" strike="noStrike" kern="1200" cap="none">
          <a:ln>
            <a:noFill/>
          </a:ln>
          <a:solidFill>
            <a:srgbClr val="2C3E50"/>
          </a:solidFill>
          <a:latin typeface="Source Sans Pro Black" pitchFamily="34"/>
        </a:defRPr>
      </a:lvl1pPr>
    </p:titleStyle>
    <p:bodyStyle>
      <a:lvl1pPr marL="0" marR="0" indent="0" algn="l" hangingPunct="1">
        <a:spcBef>
          <a:spcPts val="0"/>
        </a:spcBef>
        <a:spcAft>
          <a:spcPts val="655"/>
        </a:spcAft>
        <a:tabLst/>
        <a:defRPr lang="en-US" sz="1500" b="0" i="0" u="none" strike="noStrike" kern="1200" cap="none">
          <a:ln>
            <a:noFill/>
          </a:ln>
          <a:solidFill>
            <a:srgbClr val="FFFFFF"/>
          </a:solidFill>
          <a:latin typeface="Source Sans Pro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2057400"/>
            <a:ext cx="9360000" cy="1289880"/>
          </a:xfrm>
        </p:spPr>
        <p:txBody>
          <a:bodyPr vert="horz">
            <a:spAutoFit/>
          </a:bodyPr>
          <a:lstStyle/>
          <a:p>
            <a:pPr lvl="0" rtl="0"/>
            <a:r>
              <a:rPr lang="en-US">
                <a:cs typeface="Tahoma" pitchFamily="2"/>
              </a:rPr>
              <a:t>The effects of pathogenic fungi, herbivores, and predators on pioneer vegetation in tropical forests vary with elevation.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360000" y="4167622"/>
            <a:ext cx="9360000" cy="979755"/>
          </a:xfrm>
        </p:spPr>
        <p:txBody>
          <a:bodyPr vert="horz" anchor="ctr">
            <a:spAutoFit/>
          </a:bodyPr>
          <a:lstStyle/>
          <a:p>
            <a:pPr lvl="0" algn="ctr" rtl="0"/>
            <a:r>
              <a:rPr lang="en-US" sz="2200" dirty="0">
                <a:cs typeface="Tahoma" pitchFamily="2"/>
              </a:rPr>
              <a:t>Piotr </a:t>
            </a:r>
            <a:r>
              <a:rPr lang="en-US" sz="2200" dirty="0" err="1" smtClean="0">
                <a:cs typeface="Tahoma" pitchFamily="2"/>
              </a:rPr>
              <a:t>Szefer</a:t>
            </a:r>
            <a:endParaRPr lang="en-US" sz="2200" dirty="0">
              <a:cs typeface="Tahoma" pitchFamily="2"/>
            </a:endParaRPr>
          </a:p>
          <a:p>
            <a:pPr lvl="0" algn="ctr" rtl="0"/>
            <a:r>
              <a:rPr lang="en-US" dirty="0">
                <a:cs typeface="Tahoma" pitchFamily="2"/>
              </a:rPr>
              <a:t>Department of Zoology, USB</a:t>
            </a:r>
          </a:p>
          <a:p>
            <a:pPr lvl="0" algn="ctr" rtl="0"/>
            <a:r>
              <a:rPr lang="en-US" dirty="0">
                <a:cs typeface="Tahoma" pitchFamily="2"/>
              </a:rPr>
              <a:t>Department of Entomology, BC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0018" y="172390"/>
            <a:ext cx="894959" cy="63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058599" y="181440"/>
            <a:ext cx="1771200" cy="73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915080" y="143280"/>
            <a:ext cx="2857320" cy="7711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823697" y="289950"/>
            <a:ext cx="2195622" cy="4777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ctr" anchorCtr="0" compatLnSpc="0">
            <a:sp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 dirty="0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6th European Conference of Tropical Ecology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9319" y="289950"/>
            <a:ext cx="2195622" cy="4777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ctr" anchorCtr="0" compatLnSpc="0">
            <a:spAutoFit/>
          </a:bodyPr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dirty="0" smtClean="0"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Ceske</a:t>
            </a:r>
          </a:p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 dirty="0" smtClean="0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Budejovice 2023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225720"/>
            <a:ext cx="9360000" cy="720000"/>
          </a:xfrm>
        </p:spPr>
        <p:txBody>
          <a:bodyPr vert="horz"/>
          <a:lstStyle/>
          <a:p>
            <a:pPr lvl="0" rtl="0"/>
            <a:r>
              <a:rPr lang="pl-PL">
                <a:cs typeface="Tahoma" pitchFamily="2"/>
              </a:rPr>
              <a:t>Community composition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18200" y="1371599"/>
            <a:ext cx="5925599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225720"/>
            <a:ext cx="9360000" cy="720000"/>
          </a:xfrm>
        </p:spPr>
        <p:txBody>
          <a:bodyPr vert="horz"/>
          <a:lstStyle/>
          <a:p>
            <a:pPr lvl="0" rtl="0"/>
            <a:r>
              <a:rPr lang="pl-PL">
                <a:cs typeface="Tahoma" pitchFamily="2"/>
              </a:rPr>
              <a:t>Traits and Responses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8520" y="1600200"/>
            <a:ext cx="5136480" cy="31694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6172560" y="1600560"/>
            <a:ext cx="3547800" cy="3436200"/>
          </a:xfrm>
        </p:spPr>
        <p:txBody>
          <a:bodyPr vert="horz">
            <a:normAutofit/>
          </a:bodyPr>
          <a:lstStyle/>
          <a:p>
            <a:pPr lvl="0" rt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n-US" dirty="0">
                <a:cs typeface="Tahoma" pitchFamily="2"/>
              </a:rPr>
              <a:t>Community weighted means for SLA and water content were closely related to plant species richness</a:t>
            </a:r>
            <a:r>
              <a:rPr lang="en-US" dirty="0" smtClean="0">
                <a:cs typeface="Tahoma" pitchFamily="2"/>
              </a:rPr>
              <a:t>.</a:t>
            </a:r>
            <a:endParaRPr lang="en-US" dirty="0">
              <a:cs typeface="Tahoma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225720"/>
            <a:ext cx="9360000" cy="720000"/>
          </a:xfrm>
        </p:spPr>
        <p:txBody>
          <a:bodyPr vert="horz"/>
          <a:lstStyle/>
          <a:p>
            <a:pPr lvl="0" rtl="0"/>
            <a:r>
              <a:rPr lang="pl-PL">
                <a:cs typeface="Tahoma" pitchFamily="2"/>
              </a:rPr>
              <a:t>Traits and Responses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172200" y="1600200"/>
            <a:ext cx="3547800" cy="3436200"/>
          </a:xfrm>
        </p:spPr>
        <p:txBody>
          <a:bodyPr vert="horz">
            <a:normAutofit fontScale="92500" lnSpcReduction="20000"/>
          </a:bodyPr>
          <a:lstStyle/>
          <a:p>
            <a:pPr lvl="0" rt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n-US" dirty="0" smtClean="0">
                <a:cs typeface="Tahoma" pitchFamily="2"/>
              </a:rPr>
              <a:t>Individual </a:t>
            </a:r>
            <a:r>
              <a:rPr lang="en-US" dirty="0">
                <a:cs typeface="Tahoma" pitchFamily="2"/>
              </a:rPr>
              <a:t>species responses: SLA varying response to predator presence across elevations, with different patterns.</a:t>
            </a:r>
          </a:p>
          <a:p>
            <a:pPr lvl="0" rt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n-US" dirty="0">
                <a:cs typeface="Tahoma" pitchFamily="2"/>
              </a:rPr>
              <a:t>High water content was promoted by insects at the low elevation (compensation?).</a:t>
            </a:r>
          </a:p>
          <a:p>
            <a:pPr lvl="0" rt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n-US" dirty="0">
                <a:cs typeface="Tahoma" pitchFamily="2"/>
              </a:rPr>
              <a:t>Fungi also promoted species with high water content.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86960"/>
            <a:ext cx="4657320" cy="33267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371320" y="1122840"/>
            <a:ext cx="5486399" cy="5641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 err="1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ΔBiomass</a:t>
            </a:r>
            <a:r>
              <a:rPr lang="en-US" sz="1000" b="0" i="0" u="none" strike="noStrike" kern="1200" cap="none" dirty="0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 ~ SLA × site + SLA^2 × site + </a:t>
            </a:r>
            <a:r>
              <a:rPr lang="en-US" sz="1000" b="0" i="0" u="none" strike="noStrike" kern="1200" cap="none" dirty="0" err="1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water.content</a:t>
            </a:r>
            <a:r>
              <a:rPr lang="en-US" sz="1000" b="0" i="0" u="none" strike="noStrike" kern="1200" cap="none" dirty="0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 × site + water.content^2 × site + </a:t>
            </a:r>
            <a:r>
              <a:rPr lang="en-US" sz="1000" b="0" i="0" u="none" strike="noStrike" kern="1200" cap="none" dirty="0" err="1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perc.herb</a:t>
            </a:r>
            <a:r>
              <a:rPr lang="en-US" sz="1000" b="0" i="0" u="none" strike="noStrike" kern="1200" cap="none" dirty="0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 × site + perc.herb^2 × site + richness + abundance + ΔSLA + (Phylogenetic structure).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28774" r="25900" b="91657"/>
          <a:stretch>
            <a:fillRect/>
          </a:stretch>
        </p:blipFill>
        <p:spPr>
          <a:xfrm>
            <a:off x="1429200" y="5013720"/>
            <a:ext cx="2914200" cy="382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225720"/>
            <a:ext cx="9360000" cy="720000"/>
          </a:xfrm>
        </p:spPr>
        <p:txBody>
          <a:bodyPr vert="horz"/>
          <a:lstStyle/>
          <a:p>
            <a:pPr lvl="0" rtl="0"/>
            <a:r>
              <a:rPr lang="pl-PL">
                <a:cs typeface="Tahoma" pitchFamily="2"/>
              </a:rPr>
              <a:t>Conclusions and Implications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60000" y="1484999"/>
            <a:ext cx="3754800" cy="3780000"/>
          </a:xfrm>
        </p:spPr>
        <p:txBody>
          <a:bodyPr vert="horz">
            <a:normAutofit fontScale="85000" lnSpcReduction="10000"/>
          </a:bodyPr>
          <a:lstStyle/>
          <a:p>
            <a:pPr lvl="0" rt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n-US" dirty="0">
                <a:cs typeface="Tahoma" pitchFamily="2"/>
              </a:rPr>
              <a:t>The influence of biotic factors vary at different elevations.</a:t>
            </a:r>
          </a:p>
          <a:p>
            <a:pPr lvl="0" rt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n-US" dirty="0">
                <a:cs typeface="Tahoma" pitchFamily="2"/>
              </a:rPr>
              <a:t>No strong cascading effects</a:t>
            </a:r>
            <a:r>
              <a:rPr lang="en-US" dirty="0" smtClean="0">
                <a:cs typeface="Tahoma" pitchFamily="2"/>
              </a:rPr>
              <a:t>.</a:t>
            </a:r>
          </a:p>
          <a:p>
            <a:pPr lvl="0" rt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n-US" dirty="0" smtClean="0">
                <a:cs typeface="Tahoma" pitchFamily="2"/>
              </a:rPr>
              <a:t>Limited trait-mediated effects.</a:t>
            </a:r>
            <a:endParaRPr lang="en-US" dirty="0">
              <a:cs typeface="Tahoma" pitchFamily="2"/>
            </a:endParaRPr>
          </a:p>
          <a:p>
            <a:pPr lvl="0" rt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n-US" dirty="0">
                <a:cs typeface="Tahoma" pitchFamily="2"/>
              </a:rPr>
              <a:t>Involvement of intermediate predators </a:t>
            </a:r>
            <a:r>
              <a:rPr lang="en-US" dirty="0" smtClean="0">
                <a:cs typeface="Tahoma" pitchFamily="2"/>
              </a:rPr>
              <a:t>and/or additional </a:t>
            </a:r>
            <a:r>
              <a:rPr lang="en-US" dirty="0">
                <a:cs typeface="Tahoma" pitchFamily="2"/>
              </a:rPr>
              <a:t>mechanisms</a:t>
            </a:r>
            <a:r>
              <a:rPr lang="en-US" dirty="0" smtClean="0">
                <a:cs typeface="Tahoma" pitchFamily="2"/>
              </a:rPr>
              <a:t>.</a:t>
            </a:r>
          </a:p>
          <a:p>
            <a:pPr lvl="0" rt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n-US" dirty="0" smtClean="0">
                <a:cs typeface="Tahoma" pitchFamily="2"/>
              </a:rPr>
              <a:t>Possible compensation of mortality factors.</a:t>
            </a:r>
            <a:endParaRPr lang="en-US" dirty="0">
              <a:cs typeface="Tahoma" pitchFamily="2"/>
            </a:endParaRPr>
          </a:p>
          <a:p>
            <a:pPr lvl="0" rt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n-US" dirty="0">
                <a:cs typeface="Tahoma" pitchFamily="2"/>
              </a:rPr>
              <a:t>A need to consider broader ecological contexts.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r="31357"/>
          <a:stretch/>
        </p:blipFill>
        <p:spPr>
          <a:xfrm>
            <a:off x="5730728" y="1837925"/>
            <a:ext cx="3252851" cy="2879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225720"/>
            <a:ext cx="9360000" cy="720000"/>
          </a:xfrm>
        </p:spPr>
        <p:txBody>
          <a:bodyPr vert="horz"/>
          <a:lstStyle/>
          <a:p>
            <a:pPr lvl="0" rtl="0"/>
            <a:r>
              <a:rPr lang="pl-PL" dirty="0">
                <a:cs typeface="Tahoma" pitchFamily="2"/>
              </a:rPr>
              <a:t>Thank </a:t>
            </a:r>
            <a:r>
              <a:rPr lang="pl-PL" dirty="0" smtClean="0">
                <a:cs typeface="Tahoma" pitchFamily="2"/>
              </a:rPr>
              <a:t>you</a:t>
            </a:r>
            <a:r>
              <a:rPr lang="en-US" dirty="0" smtClean="0">
                <a:cs typeface="Tahoma" pitchFamily="2"/>
              </a:rPr>
              <a:t> for your attention</a:t>
            </a:r>
            <a:endParaRPr lang="pl-PL" dirty="0">
              <a:cs typeface="Tahoma" pitchFamily="2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054995" y="4342465"/>
            <a:ext cx="1671234" cy="704744"/>
          </a:xfrm>
        </p:spPr>
        <p:txBody>
          <a:bodyPr vert="horz">
            <a:noAutofit/>
          </a:bodyPr>
          <a:lstStyle/>
          <a:p>
            <a:pPr lvl="0" algn="r" rtl="0"/>
            <a:r>
              <a:rPr lang="en-US" sz="1200" dirty="0" smtClean="0">
                <a:cs typeface="Tahoma" pitchFamily="2"/>
              </a:rPr>
              <a:t>Piotr </a:t>
            </a:r>
            <a:r>
              <a:rPr lang="en-US" sz="1200" dirty="0" err="1" smtClean="0">
                <a:cs typeface="Tahoma" pitchFamily="2"/>
              </a:rPr>
              <a:t>Szefer</a:t>
            </a:r>
            <a:endParaRPr lang="en-US" sz="1200" dirty="0" smtClean="0">
              <a:cs typeface="Tahoma" pitchFamily="2"/>
            </a:endParaRPr>
          </a:p>
          <a:p>
            <a:pPr lvl="0" algn="r" rtl="0"/>
            <a:r>
              <a:rPr lang="en-US" sz="1200" dirty="0" smtClean="0">
                <a:cs typeface="Tahoma" pitchFamily="2"/>
              </a:rPr>
              <a:t> </a:t>
            </a:r>
            <a:r>
              <a:rPr lang="en-US" sz="1200" dirty="0">
                <a:cs typeface="Tahoma" pitchFamily="2"/>
              </a:rPr>
              <a:t>szefer85@gmail.com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92413" y="1395827"/>
            <a:ext cx="8098199" cy="572400"/>
          </a:xfrm>
        </p:spPr>
        <p:txBody>
          <a:bodyPr vert="horz"/>
          <a:lstStyle/>
          <a:p>
            <a:pPr lvl="0" algn="ctr" rtl="0"/>
            <a:r>
              <a:rPr lang="en-US" dirty="0">
                <a:cs typeface="Tahoma" pitchFamily="2"/>
              </a:rPr>
              <a:t>Questions?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324167" y="1968227"/>
            <a:ext cx="3395833" cy="212715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>
            <a:normAutofit/>
          </a:bodyPr>
          <a:lstStyle>
            <a:lvl1pPr marL="0" marR="0" indent="0" hangingPunct="1">
              <a:spcBef>
                <a:spcPts val="0"/>
              </a:spcBef>
              <a:spcAft>
                <a:spcPts val="1057"/>
              </a:spcAft>
              <a:tabLst/>
              <a:defRPr lang="en-US" sz="2400" b="1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 Semibold" pitchFamily="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r>
              <a:rPr lang="en-US" sz="1400" dirty="0" smtClean="0">
                <a:cs typeface="Tahoma" pitchFamily="2"/>
              </a:rPr>
              <a:t>Collaborators:</a:t>
            </a:r>
          </a:p>
          <a:p>
            <a:pPr algn="r" rtl="0"/>
            <a:r>
              <a:rPr lang="en-US" sz="1400" dirty="0" smtClean="0">
                <a:cs typeface="Tahoma" pitchFamily="2"/>
              </a:rPr>
              <a:t>Austin </a:t>
            </a:r>
            <a:r>
              <a:rPr lang="en-US" sz="1400" dirty="0" err="1" smtClean="0">
                <a:cs typeface="Tahoma" pitchFamily="2"/>
              </a:rPr>
              <a:t>Sau</a:t>
            </a:r>
            <a:endParaRPr lang="en-US" sz="1400" dirty="0" smtClean="0">
              <a:cs typeface="Tahoma" pitchFamily="2"/>
            </a:endParaRPr>
          </a:p>
          <a:p>
            <a:pPr algn="r" rtl="0"/>
            <a:r>
              <a:rPr lang="en-US" sz="1400" dirty="0" smtClean="0">
                <a:cs typeface="Tahoma" pitchFamily="2"/>
              </a:rPr>
              <a:t>Martin </a:t>
            </a:r>
            <a:r>
              <a:rPr lang="en-US" sz="1400" dirty="0" err="1" smtClean="0">
                <a:cs typeface="Tahoma" pitchFamily="2"/>
              </a:rPr>
              <a:t>Volf</a:t>
            </a:r>
            <a:endParaRPr lang="en-US" sz="1400" dirty="0" smtClean="0">
              <a:cs typeface="Tahoma" pitchFamily="2"/>
            </a:endParaRPr>
          </a:p>
          <a:p>
            <a:pPr algn="r" rtl="0"/>
            <a:r>
              <a:rPr lang="en-US" sz="1400" dirty="0" smtClean="0">
                <a:cs typeface="Tahoma" pitchFamily="2"/>
              </a:rPr>
              <a:t>Kenneth </a:t>
            </a:r>
            <a:r>
              <a:rPr lang="en-US" sz="1400" dirty="0" err="1" smtClean="0">
                <a:cs typeface="Tahoma" pitchFamily="2"/>
              </a:rPr>
              <a:t>Molem</a:t>
            </a:r>
            <a:endParaRPr lang="en-US" sz="1400" dirty="0" smtClean="0">
              <a:cs typeface="Tahoma" pitchFamily="2"/>
            </a:endParaRPr>
          </a:p>
          <a:p>
            <a:pPr algn="r" rtl="0"/>
            <a:r>
              <a:rPr lang="en-US" sz="1400" dirty="0" err="1" smtClean="0">
                <a:cs typeface="Tahoma" pitchFamily="2"/>
              </a:rPr>
              <a:t>Vojtech</a:t>
            </a:r>
            <a:r>
              <a:rPr lang="en-US" sz="1400" dirty="0" smtClean="0">
                <a:cs typeface="Tahoma" pitchFamily="2"/>
              </a:rPr>
              <a:t> Novotny</a:t>
            </a:r>
            <a:endParaRPr lang="en-US" sz="1400" dirty="0">
              <a:cs typeface="Tahoma" pitchFamily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602088" y="3510306"/>
            <a:ext cx="1771200" cy="73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964646" y="3491226"/>
            <a:ext cx="2857320" cy="77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www.ncn.gov.pl/sites/default/files/obrazki/logo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225" y="1719575"/>
            <a:ext cx="3648075" cy="177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uropean Research Council - Wiki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173" y="1968227"/>
            <a:ext cx="1269987" cy="127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me - PNG Sightings &amp; Stranding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4" b="23394"/>
          <a:stretch/>
        </p:blipFill>
        <p:spPr bwMode="auto">
          <a:xfrm>
            <a:off x="4087500" y="4420038"/>
            <a:ext cx="1905000" cy="90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225720"/>
            <a:ext cx="9360000" cy="720000"/>
          </a:xfrm>
        </p:spPr>
        <p:txBody>
          <a:bodyPr vert="horz"/>
          <a:lstStyle/>
          <a:p>
            <a:pPr lvl="0" rtl="0"/>
            <a:r>
              <a:rPr lang="pl-PL">
                <a:cs typeface="Tahoma" pitchFamily="2"/>
              </a:rPr>
              <a:t>Introduction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60000" y="1484999"/>
            <a:ext cx="6498000" cy="3780000"/>
          </a:xfrm>
        </p:spPr>
        <p:txBody>
          <a:bodyPr vert="horz"/>
          <a:lstStyle/>
          <a:p>
            <a:pPr lvl="0" rt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Plant-driven models of regeneration.</a:t>
            </a:r>
          </a:p>
          <a:p>
            <a:pPr lvl="0" rt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Biotic interactions are important but their role in regeneration understudied.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00200" y="3056760"/>
            <a:ext cx="3200400" cy="219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965881" y="1305026"/>
            <a:ext cx="2497095" cy="381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2161080"/>
            <a:ext cx="4489200" cy="21823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360000" y="225720"/>
            <a:ext cx="9360000" cy="720000"/>
          </a:xfrm>
        </p:spPr>
        <p:txBody>
          <a:bodyPr vert="horz"/>
          <a:lstStyle/>
          <a:p>
            <a:pPr lvl="0" rtl="0"/>
            <a:r>
              <a:rPr lang="pl-PL">
                <a:cs typeface="Tahoma" pitchFamily="2"/>
              </a:rPr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067720" y="1371599"/>
            <a:ext cx="4762079" cy="172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897520" y="3425760"/>
            <a:ext cx="3251520" cy="14759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/>
          <p:nvPr/>
        </p:nvSpPr>
        <p:spPr>
          <a:xfrm>
            <a:off x="880200" y="2971800"/>
            <a:ext cx="3886200" cy="2353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0C2CD"/>
          </a:solidFill>
          <a:ln w="10800">
            <a:solidFill>
              <a:srgbClr val="1ABC9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solidFill>
                <a:srgbClr val="2C3E50"/>
              </a:solidFill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074600" y="3168000"/>
            <a:ext cx="1166040" cy="995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10800">
            <a:solidFill>
              <a:srgbClr val="1ABC9C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Control</a:t>
            </a:r>
          </a:p>
        </p:txBody>
      </p:sp>
      <p:sp>
        <p:nvSpPr>
          <p:cNvPr id="8" name="Freeform 7"/>
          <p:cNvSpPr/>
          <p:nvPr/>
        </p:nvSpPr>
        <p:spPr>
          <a:xfrm>
            <a:off x="3406320" y="3168000"/>
            <a:ext cx="1166040" cy="995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10800">
            <a:solidFill>
              <a:srgbClr val="1ABC9C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Predator ex.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+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H1</a:t>
            </a:r>
          </a:p>
        </p:txBody>
      </p:sp>
      <p:sp>
        <p:nvSpPr>
          <p:cNvPr id="9" name="Freeform 8"/>
          <p:cNvSpPr/>
          <p:nvPr/>
        </p:nvSpPr>
        <p:spPr>
          <a:xfrm>
            <a:off x="1074600" y="4163760"/>
            <a:ext cx="1166040" cy="995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10800">
            <a:solidFill>
              <a:srgbClr val="1ABC9C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Insecticide</a:t>
            </a:r>
          </a:p>
        </p:txBody>
      </p:sp>
      <p:sp>
        <p:nvSpPr>
          <p:cNvPr id="10" name="Freeform 9"/>
          <p:cNvSpPr/>
          <p:nvPr/>
        </p:nvSpPr>
        <p:spPr>
          <a:xfrm>
            <a:off x="2240639" y="4148280"/>
            <a:ext cx="1165680" cy="995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10800">
            <a:solidFill>
              <a:srgbClr val="1ABC9C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Fungicide</a:t>
            </a:r>
          </a:p>
        </p:txBody>
      </p:sp>
      <p:sp>
        <p:nvSpPr>
          <p:cNvPr id="11" name="Freeform 10"/>
          <p:cNvSpPr/>
          <p:nvPr/>
        </p:nvSpPr>
        <p:spPr>
          <a:xfrm>
            <a:off x="2240639" y="3168000"/>
            <a:ext cx="1165680" cy="995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10800">
            <a:solidFill>
              <a:srgbClr val="1ABC9C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Predator ex.</a:t>
            </a:r>
          </a:p>
        </p:txBody>
      </p:sp>
      <p:sp>
        <p:nvSpPr>
          <p:cNvPr id="12" name="Freeform 11"/>
          <p:cNvSpPr/>
          <p:nvPr/>
        </p:nvSpPr>
        <p:spPr>
          <a:xfrm>
            <a:off x="3371760" y="4148280"/>
            <a:ext cx="1166040" cy="995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10800">
            <a:solidFill>
              <a:srgbClr val="1ABC9C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Predator ex.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+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H2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11440" y="1350000"/>
            <a:ext cx="3760560" cy="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225720"/>
            <a:ext cx="9360000" cy="720000"/>
          </a:xfrm>
        </p:spPr>
        <p:txBody>
          <a:bodyPr vert="horz"/>
          <a:lstStyle/>
          <a:p>
            <a:pPr lvl="0" rtl="0"/>
            <a:r>
              <a:rPr lang="pl-PL">
                <a:cs typeface="Tahoma" pitchFamily="2"/>
              </a:rPr>
              <a:t>Introduction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846454" y="1249200"/>
            <a:ext cx="3623346" cy="3780000"/>
          </a:xfrm>
        </p:spPr>
        <p:txBody>
          <a:bodyPr vert="horz"/>
          <a:lstStyle/>
          <a:p>
            <a:pPr lvl="0" rtl="0">
              <a:buClr>
                <a:srgbClr val="2C3E50"/>
              </a:buClr>
              <a:buSzPct val="45000"/>
            </a:pPr>
            <a:r>
              <a:rPr lang="en-US" dirty="0" smtClean="0">
                <a:cs typeface="Tahoma" pitchFamily="2"/>
              </a:rPr>
              <a:t>Abiotic factors influence the strength of top-down effects.</a:t>
            </a:r>
            <a:endParaRPr lang="en-US" dirty="0">
              <a:cs typeface="Tahoma" pitchFamily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2153" b="8"/>
          <a:stretch>
            <a:fillRect/>
          </a:stretch>
        </p:blipFill>
        <p:spPr>
          <a:xfrm>
            <a:off x="542259" y="1249200"/>
            <a:ext cx="4661275" cy="40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846454" y="4556917"/>
            <a:ext cx="2438167" cy="648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225720"/>
            <a:ext cx="9360000" cy="720000"/>
          </a:xfrm>
        </p:spPr>
        <p:txBody>
          <a:bodyPr vert="horz"/>
          <a:lstStyle/>
          <a:p>
            <a:pPr lvl="0" rtl="0"/>
            <a:r>
              <a:rPr lang="pl-PL">
                <a:cs typeface="Tahoma" pitchFamily="2"/>
              </a:rPr>
              <a:t>Objective of the study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000" y="3678745"/>
            <a:ext cx="2160295" cy="1596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0" y="1389805"/>
            <a:ext cx="4034691" cy="2095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001" y="4747010"/>
            <a:ext cx="1503690" cy="4072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5387" y="1526700"/>
            <a:ext cx="5234613" cy="19589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2799" y="3569593"/>
            <a:ext cx="2011505" cy="970389"/>
          </a:xfrm>
          <a:prstGeom prst="rect">
            <a:avLst/>
          </a:prstGeom>
        </p:spPr>
      </p:pic>
      <p:sp>
        <p:nvSpPr>
          <p:cNvPr id="13" name="Text Placeholder 2"/>
          <p:cNvSpPr txBox="1">
            <a:spLocks/>
          </p:cNvSpPr>
          <p:nvPr/>
        </p:nvSpPr>
        <p:spPr>
          <a:xfrm>
            <a:off x="7212463" y="4131832"/>
            <a:ext cx="3005425" cy="81882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>
            <a:normAutofit fontScale="70000" lnSpcReduction="20000"/>
          </a:bodyPr>
          <a:lstStyle>
            <a:lvl1pPr marL="0" marR="0" indent="0" hangingPunct="1">
              <a:spcBef>
                <a:spcPts val="0"/>
              </a:spcBef>
              <a:spcAft>
                <a:spcPts val="1057"/>
              </a:spcAft>
              <a:tabLst/>
              <a:defRPr lang="en-US" sz="2400" b="1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 Semibold" pitchFamily="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n-US" dirty="0" smtClean="0">
                <a:cs typeface="Tahoma" pitchFamily="2"/>
              </a:rPr>
              <a:t>Weak effects of insects and predators?</a:t>
            </a:r>
          </a:p>
          <a:p>
            <a:pPr rt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n-US" dirty="0" smtClean="0">
                <a:cs typeface="Tahoma" pitchFamily="2"/>
              </a:rPr>
              <a:t>Stronger effects of fungi?</a:t>
            </a:r>
            <a:endParaRPr lang="en-US" dirty="0">
              <a:cs typeface="Tahoma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5216040" y="1371599"/>
            <a:ext cx="3927960" cy="2581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0C2CD"/>
          </a:solidFill>
          <a:ln w="10800">
            <a:solidFill>
              <a:srgbClr val="1ABC9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solidFill>
                <a:srgbClr val="2C3E50"/>
              </a:solidFill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360000" y="225720"/>
            <a:ext cx="9360000" cy="720000"/>
          </a:xfrm>
        </p:spPr>
        <p:txBody>
          <a:bodyPr vert="horz"/>
          <a:lstStyle/>
          <a:p>
            <a:pPr lvl="0" rtl="0"/>
            <a:r>
              <a:rPr lang="en-US">
                <a:cs typeface="Tahoma" pitchFamily="2"/>
              </a:rPr>
              <a:t>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2760" y="1357200"/>
            <a:ext cx="3452040" cy="39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5412600" y="1586880"/>
            <a:ext cx="1178280" cy="1092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10800">
            <a:solidFill>
              <a:srgbClr val="1ABC9C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Control</a:t>
            </a:r>
          </a:p>
        </p:txBody>
      </p:sp>
      <p:sp>
        <p:nvSpPr>
          <p:cNvPr id="6" name="Freeform 5"/>
          <p:cNvSpPr/>
          <p:nvPr/>
        </p:nvSpPr>
        <p:spPr>
          <a:xfrm>
            <a:off x="7769519" y="1586880"/>
            <a:ext cx="1178280" cy="1092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10800">
            <a:solidFill>
              <a:srgbClr val="1ABC9C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Predator ex.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+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Herbivores</a:t>
            </a:r>
          </a:p>
        </p:txBody>
      </p:sp>
      <p:sp>
        <p:nvSpPr>
          <p:cNvPr id="7" name="Freeform 6"/>
          <p:cNvSpPr/>
          <p:nvPr/>
        </p:nvSpPr>
        <p:spPr>
          <a:xfrm>
            <a:off x="5412600" y="2679120"/>
            <a:ext cx="1178280" cy="1092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10800">
            <a:solidFill>
              <a:srgbClr val="1ABC9C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Insecticide</a:t>
            </a:r>
          </a:p>
        </p:txBody>
      </p:sp>
      <p:sp>
        <p:nvSpPr>
          <p:cNvPr id="8" name="Freeform 7"/>
          <p:cNvSpPr/>
          <p:nvPr/>
        </p:nvSpPr>
        <p:spPr>
          <a:xfrm>
            <a:off x="6590880" y="2662560"/>
            <a:ext cx="1178640" cy="1092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10800">
            <a:solidFill>
              <a:srgbClr val="1ABC9C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Fungicide</a:t>
            </a:r>
          </a:p>
        </p:txBody>
      </p:sp>
      <p:sp>
        <p:nvSpPr>
          <p:cNvPr id="9" name="Freeform 8"/>
          <p:cNvSpPr/>
          <p:nvPr/>
        </p:nvSpPr>
        <p:spPr>
          <a:xfrm>
            <a:off x="6590880" y="1586880"/>
            <a:ext cx="1178640" cy="1092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10800">
            <a:solidFill>
              <a:srgbClr val="1ABC9C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Predator ex.</a:t>
            </a:r>
          </a:p>
        </p:txBody>
      </p:sp>
      <p:sp>
        <p:nvSpPr>
          <p:cNvPr id="10" name="Freeform 9"/>
          <p:cNvSpPr/>
          <p:nvPr/>
        </p:nvSpPr>
        <p:spPr>
          <a:xfrm>
            <a:off x="4779720" y="4383720"/>
            <a:ext cx="1309320" cy="645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1D41A"/>
          </a:solidFill>
          <a:ln w="10800">
            <a:solidFill>
              <a:srgbClr val="1ABC9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solidFill>
                <a:srgbClr val="2C3E50"/>
              </a:solidFill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79720" y="4364280"/>
            <a:ext cx="1309320" cy="667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Wanang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200 m</a:t>
            </a:r>
          </a:p>
        </p:txBody>
      </p:sp>
      <p:sp>
        <p:nvSpPr>
          <p:cNvPr id="12" name="Freeform 11"/>
          <p:cNvSpPr/>
          <p:nvPr/>
        </p:nvSpPr>
        <p:spPr>
          <a:xfrm>
            <a:off x="6525360" y="4383720"/>
            <a:ext cx="1309320" cy="645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E59"/>
          </a:solidFill>
          <a:ln w="10800">
            <a:solidFill>
              <a:srgbClr val="1ABC9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solidFill>
                <a:srgbClr val="2C3E50"/>
              </a:solidFill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25360" y="4364280"/>
            <a:ext cx="1309320" cy="667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Numba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700 m</a:t>
            </a:r>
          </a:p>
        </p:txBody>
      </p:sp>
      <p:sp>
        <p:nvSpPr>
          <p:cNvPr id="14" name="Freeform 13"/>
          <p:cNvSpPr/>
          <p:nvPr/>
        </p:nvSpPr>
        <p:spPr>
          <a:xfrm>
            <a:off x="8270999" y="4383720"/>
            <a:ext cx="1309320" cy="645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4000"/>
          </a:solidFill>
          <a:ln w="10800">
            <a:solidFill>
              <a:srgbClr val="1ABC9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solidFill>
                <a:srgbClr val="2C3E50"/>
              </a:solidFill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70999" y="4381560"/>
            <a:ext cx="1309320" cy="667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Yawan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1900 m</a:t>
            </a:r>
          </a:p>
        </p:txBody>
      </p:sp>
      <p:sp>
        <p:nvSpPr>
          <p:cNvPr id="16" name="Freeform 15"/>
          <p:cNvSpPr/>
          <p:nvPr/>
        </p:nvSpPr>
        <p:spPr>
          <a:xfrm>
            <a:off x="5250600" y="3953520"/>
            <a:ext cx="436320" cy="4302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E0C2CD"/>
          </a:solidFill>
          <a:ln w="10800">
            <a:solidFill>
              <a:srgbClr val="1ABC9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solidFill>
                <a:srgbClr val="2C3E50"/>
              </a:solidFill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8707320" y="3971159"/>
            <a:ext cx="436679" cy="4302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E0C2CD"/>
          </a:solidFill>
          <a:ln w="10800">
            <a:solidFill>
              <a:srgbClr val="1ABC9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solidFill>
                <a:srgbClr val="2C3E50"/>
              </a:solidFill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6961680" y="3953520"/>
            <a:ext cx="436679" cy="4302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E0C2CD"/>
          </a:solidFill>
          <a:ln w="10800">
            <a:solidFill>
              <a:srgbClr val="1ABC9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solidFill>
                <a:srgbClr val="2C3E50"/>
              </a:solidFill>
              <a:latin typeface="Source Sans Pro" pitchFamily="34"/>
              <a:ea typeface="Segoe UI" pitchFamily="2"/>
              <a:cs typeface="Tahoma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225720"/>
            <a:ext cx="9360000" cy="720000"/>
          </a:xfrm>
        </p:spPr>
        <p:txBody>
          <a:bodyPr vert="horz"/>
          <a:lstStyle/>
          <a:p>
            <a:pPr lvl="0" algn="r" rtl="0"/>
            <a:r>
              <a:rPr lang="en-US" dirty="0" err="1" smtClean="0">
                <a:cs typeface="Tahoma" pitchFamily="2"/>
              </a:rPr>
              <a:t>Elevational</a:t>
            </a:r>
            <a:r>
              <a:rPr lang="pl-PL" dirty="0" smtClean="0">
                <a:cs typeface="Tahoma" pitchFamily="2"/>
              </a:rPr>
              <a:t> </a:t>
            </a:r>
            <a:r>
              <a:rPr lang="pl-PL" dirty="0">
                <a:cs typeface="Tahoma" pitchFamily="2"/>
              </a:rPr>
              <a:t>patterns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720316" y="1484999"/>
            <a:ext cx="3999684" cy="3780000"/>
          </a:xfrm>
        </p:spPr>
        <p:txBody>
          <a:bodyPr vert="horz"/>
          <a:lstStyle/>
          <a:p>
            <a:pPr lvl="0" rt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n-US" dirty="0" smtClean="0">
                <a:cs typeface="Tahoma" pitchFamily="2"/>
              </a:rPr>
              <a:t>Nonlinear relationship with elevation.</a:t>
            </a:r>
          </a:p>
          <a:p>
            <a:pPr lvl="0" rt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n-US" dirty="0" smtClean="0">
                <a:cs typeface="Tahoma" pitchFamily="2"/>
              </a:rPr>
              <a:t>Weak </a:t>
            </a:r>
            <a:r>
              <a:rPr lang="en-US" dirty="0">
                <a:cs typeface="Tahoma" pitchFamily="2"/>
              </a:rPr>
              <a:t>effects at the mid-elevation.</a:t>
            </a:r>
          </a:p>
          <a:p>
            <a:pPr lvl="0" rt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n-US" dirty="0" smtClean="0">
                <a:cs typeface="Tahoma" pitchFamily="2"/>
              </a:rPr>
              <a:t>Similarities </a:t>
            </a:r>
            <a:r>
              <a:rPr lang="en-US" dirty="0">
                <a:cs typeface="Tahoma" pitchFamily="2"/>
              </a:rPr>
              <a:t>between low and high elevations.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44267" y="0"/>
            <a:ext cx="5671327" cy="5671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225720"/>
            <a:ext cx="9360000" cy="720000"/>
          </a:xfrm>
        </p:spPr>
        <p:txBody>
          <a:bodyPr vert="horz"/>
          <a:lstStyle/>
          <a:p>
            <a:pPr lvl="0" rtl="0"/>
            <a:r>
              <a:rPr lang="pl-PL">
                <a:cs typeface="Tahoma" pitchFamily="2"/>
              </a:rPr>
              <a:t>Effects of biotic factors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4028" t="48374" b="3236"/>
          <a:stretch>
            <a:fillRect/>
          </a:stretch>
        </p:blipFill>
        <p:spPr>
          <a:xfrm>
            <a:off x="914400" y="2057400"/>
            <a:ext cx="5441040" cy="274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39993" r="30004"/>
          <a:stretch>
            <a:fillRect/>
          </a:stretch>
        </p:blipFill>
        <p:spPr>
          <a:xfrm>
            <a:off x="7086600" y="1371599"/>
            <a:ext cx="1828440" cy="37047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1143000" y="1391040"/>
            <a:ext cx="1309320" cy="645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1D41A"/>
          </a:solidFill>
          <a:ln w="10800">
            <a:solidFill>
              <a:srgbClr val="1ABC9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solidFill>
                <a:srgbClr val="2C3E50"/>
              </a:solidFill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1371599"/>
            <a:ext cx="1309320" cy="667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Wanang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200 m</a:t>
            </a:r>
          </a:p>
        </p:txBody>
      </p:sp>
      <p:sp>
        <p:nvSpPr>
          <p:cNvPr id="7" name="Freeform 6"/>
          <p:cNvSpPr/>
          <p:nvPr/>
        </p:nvSpPr>
        <p:spPr>
          <a:xfrm>
            <a:off x="2888639" y="1391040"/>
            <a:ext cx="1309320" cy="645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E59"/>
          </a:solidFill>
          <a:ln w="10800">
            <a:solidFill>
              <a:srgbClr val="1ABC9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solidFill>
                <a:srgbClr val="2C3E50"/>
              </a:solidFill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8639" y="1371599"/>
            <a:ext cx="1309320" cy="667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Numba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700 m</a:t>
            </a:r>
          </a:p>
        </p:txBody>
      </p:sp>
      <p:sp>
        <p:nvSpPr>
          <p:cNvPr id="9" name="Freeform 8"/>
          <p:cNvSpPr/>
          <p:nvPr/>
        </p:nvSpPr>
        <p:spPr>
          <a:xfrm>
            <a:off x="4634280" y="1391040"/>
            <a:ext cx="1309320" cy="645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4000"/>
          </a:solidFill>
          <a:ln w="10800">
            <a:solidFill>
              <a:srgbClr val="1ABC9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solidFill>
                <a:srgbClr val="2C3E50"/>
              </a:solidFill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34280" y="1388879"/>
            <a:ext cx="1309320" cy="667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Yawan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2C3E50"/>
                </a:solidFill>
                <a:latin typeface="Source Sans Pro" pitchFamily="34"/>
                <a:ea typeface="Segoe UI" pitchFamily="2"/>
                <a:cs typeface="Tahoma" pitchFamily="2"/>
              </a:rPr>
              <a:t>1900 m</a:t>
            </a:r>
          </a:p>
        </p:txBody>
      </p:sp>
      <p:sp>
        <p:nvSpPr>
          <p:cNvPr id="11" name="Freeform 10"/>
          <p:cNvSpPr/>
          <p:nvPr/>
        </p:nvSpPr>
        <p:spPr>
          <a:xfrm>
            <a:off x="8686800" y="2057400"/>
            <a:ext cx="457200" cy="1828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solidFill>
                <a:srgbClr val="2C3E50"/>
              </a:solidFill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60867" y="2971800"/>
            <a:ext cx="308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+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086600" y="2068824"/>
            <a:ext cx="308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-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008201" y="3428820"/>
            <a:ext cx="308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+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571521" y="3428820"/>
            <a:ext cx="308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-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225720"/>
            <a:ext cx="9360000" cy="720000"/>
          </a:xfrm>
        </p:spPr>
        <p:txBody>
          <a:bodyPr vert="horz"/>
          <a:lstStyle/>
          <a:p>
            <a:pPr lvl="0" rtl="0"/>
            <a:r>
              <a:rPr lang="pl-PL">
                <a:cs typeface="Tahoma" pitchFamily="2"/>
              </a:rPr>
              <a:t>Community composition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r="11021"/>
          <a:stretch>
            <a:fillRect/>
          </a:stretch>
        </p:blipFill>
        <p:spPr>
          <a:xfrm>
            <a:off x="228600" y="1404360"/>
            <a:ext cx="4800240" cy="3853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50657"/>
          <a:stretch>
            <a:fillRect/>
          </a:stretch>
        </p:blipFill>
        <p:spPr>
          <a:xfrm>
            <a:off x="5028840" y="1467568"/>
            <a:ext cx="4800959" cy="3790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dnight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idnightblu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idnightblu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340</Words>
  <Application>Microsoft Office PowerPoint</Application>
  <PresentationFormat>Custom</PresentationFormat>
  <Paragraphs>94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Segoe UI</vt:lpstr>
      <vt:lpstr>Source Sans Pro</vt:lpstr>
      <vt:lpstr>Source Sans Pro Black</vt:lpstr>
      <vt:lpstr>Source Sans Pro Semibold</vt:lpstr>
      <vt:lpstr>StarSymbol</vt:lpstr>
      <vt:lpstr>Tahoma</vt:lpstr>
      <vt:lpstr>Midnightblue</vt:lpstr>
      <vt:lpstr>Midnightblue1</vt:lpstr>
      <vt:lpstr>Midnightblue2</vt:lpstr>
      <vt:lpstr>The effects of pathogenic fungi, herbivores, and predators on pioneer vegetation in tropical forests vary with elevation.</vt:lpstr>
      <vt:lpstr>Introduction</vt:lpstr>
      <vt:lpstr>Introduction</vt:lpstr>
      <vt:lpstr>Introduction</vt:lpstr>
      <vt:lpstr>Objective of the study</vt:lpstr>
      <vt:lpstr>Methodology</vt:lpstr>
      <vt:lpstr>Elevational patterns</vt:lpstr>
      <vt:lpstr>Effects of biotic factors</vt:lpstr>
      <vt:lpstr>Community composition</vt:lpstr>
      <vt:lpstr>Community composition</vt:lpstr>
      <vt:lpstr>Traits and Responses</vt:lpstr>
      <vt:lpstr>Traits and Responses</vt:lpstr>
      <vt:lpstr>Conclusions and Implications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Midnightblue</dc:title>
  <dc:creator>Dell</dc:creator>
  <cp:lastModifiedBy>Dell</cp:lastModifiedBy>
  <cp:revision>41</cp:revision>
  <dcterms:created xsi:type="dcterms:W3CDTF">2023-06-20T15:36:11Z</dcterms:created>
  <dcterms:modified xsi:type="dcterms:W3CDTF">2023-06-22T06:48:01Z</dcterms:modified>
</cp:coreProperties>
</file>